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57" r:id="rId4"/>
    <p:sldId id="258" r:id="rId5"/>
    <p:sldId id="261" r:id="rId6"/>
    <p:sldId id="260" r:id="rId7"/>
    <p:sldId id="270" r:id="rId8"/>
    <p:sldId id="264" r:id="rId9"/>
    <p:sldId id="259" r:id="rId10"/>
    <p:sldId id="267" r:id="rId11"/>
    <p:sldId id="272" r:id="rId12"/>
    <p:sldId id="262" r:id="rId13"/>
    <p:sldId id="273" r:id="rId14"/>
    <p:sldId id="27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        Poginuli </a:t>
            </a:r>
            <a:r>
              <a:rPr lang="hr-HR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 prometnim nesrećama po mjesecima u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      zadnje </a:t>
            </a:r>
            <a:r>
              <a:rPr lang="hr-HR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tri godine</a:t>
            </a:r>
          </a:p>
        </c:rich>
      </c:tx>
      <c:layout>
        <c:manualLayout>
          <c:xMode val="edge"/>
          <c:yMode val="edge"/>
          <c:x val="0.12352163448448612"/>
          <c:y val="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966577667552578E-2"/>
          <c:y val="0.13812197152362135"/>
          <c:w val="0.8973314951748339"/>
          <c:h val="0.665138359574747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'POG PO MJESECIMA'!$P$19</c:f>
              <c:strCache>
                <c:ptCount val="1"/>
                <c:pt idx="0">
                  <c:v>2016. g.</c:v>
                </c:pt>
              </c:strCache>
            </c:strRef>
          </c:tx>
          <c:spPr>
            <a:solidFill>
              <a:srgbClr val="F3F32D"/>
            </a:solidFill>
            <a:ln w="381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'POG PO MJESECIMA'!$N$20:$N$31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'POG PO MJESECIMA'!$P$20:$P$31</c:f>
              <c:numCache>
                <c:formatCode>General</c:formatCode>
                <c:ptCount val="12"/>
                <c:pt idx="0">
                  <c:v>23</c:v>
                </c:pt>
                <c:pt idx="1">
                  <c:v>24</c:v>
                </c:pt>
                <c:pt idx="2">
                  <c:v>13</c:v>
                </c:pt>
                <c:pt idx="3">
                  <c:v>17</c:v>
                </c:pt>
                <c:pt idx="4">
                  <c:v>34</c:v>
                </c:pt>
                <c:pt idx="5">
                  <c:v>26</c:v>
                </c:pt>
                <c:pt idx="6">
                  <c:v>22</c:v>
                </c:pt>
                <c:pt idx="7">
                  <c:v>41</c:v>
                </c:pt>
                <c:pt idx="8">
                  <c:v>30</c:v>
                </c:pt>
              </c:numCache>
            </c:numRef>
          </c:val>
        </c:ser>
        <c:ser>
          <c:idx val="2"/>
          <c:order val="1"/>
          <c:tx>
            <c:strRef>
              <c:f>'POG PO MJESECIMA'!$Q$19</c:f>
              <c:strCache>
                <c:ptCount val="1"/>
                <c:pt idx="0">
                  <c:v>2017. g.</c:v>
                </c:pt>
              </c:strCache>
            </c:strRef>
          </c:tx>
          <c:spPr>
            <a:solidFill>
              <a:srgbClr val="002060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strRef>
              <c:f>'POG PO MJESECIMA'!$N$20:$N$31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'POG PO MJESECIMA'!$Q$20:$Q$31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18</c:v>
                </c:pt>
                <c:pt idx="3">
                  <c:v>18</c:v>
                </c:pt>
                <c:pt idx="4">
                  <c:v>39</c:v>
                </c:pt>
                <c:pt idx="5">
                  <c:v>27</c:v>
                </c:pt>
                <c:pt idx="6">
                  <c:v>39</c:v>
                </c:pt>
                <c:pt idx="7">
                  <c:v>42</c:v>
                </c:pt>
                <c:pt idx="8">
                  <c:v>23</c:v>
                </c:pt>
              </c:numCache>
            </c:numRef>
          </c:val>
        </c:ser>
        <c:ser>
          <c:idx val="3"/>
          <c:order val="2"/>
          <c:tx>
            <c:strRef>
              <c:f>'POG PO MJESECIMA'!$R$19</c:f>
              <c:strCache>
                <c:ptCount val="1"/>
                <c:pt idx="0">
                  <c:v>2018. g.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'POG PO MJESECIMA'!$N$20:$N$31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'POG PO MJESECIMA'!$R$20:$R$31</c:f>
              <c:numCache>
                <c:formatCode>General</c:formatCode>
                <c:ptCount val="12"/>
                <c:pt idx="0">
                  <c:v>17</c:v>
                </c:pt>
                <c:pt idx="1">
                  <c:v>22</c:v>
                </c:pt>
                <c:pt idx="2">
                  <c:v>12</c:v>
                </c:pt>
                <c:pt idx="3">
                  <c:v>30</c:v>
                </c:pt>
                <c:pt idx="4">
                  <c:v>37</c:v>
                </c:pt>
                <c:pt idx="5">
                  <c:v>26</c:v>
                </c:pt>
                <c:pt idx="6">
                  <c:v>32</c:v>
                </c:pt>
                <c:pt idx="7">
                  <c:v>41</c:v>
                </c:pt>
                <c:pt idx="8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1152"/>
        <c:axId val="34802688"/>
      </c:barChart>
      <c:catAx>
        <c:axId val="348011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34802688"/>
        <c:crosses val="autoZero"/>
        <c:auto val="1"/>
        <c:lblAlgn val="ctr"/>
        <c:lblOffset val="100"/>
        <c:noMultiLvlLbl val="0"/>
      </c:catAx>
      <c:valAx>
        <c:axId val="34802688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34801152"/>
        <c:crosses val="autoZero"/>
        <c:crossBetween val="between"/>
      </c:valAx>
      <c:spPr>
        <a:solidFill>
          <a:srgbClr val="CCCCFF"/>
        </a:solidFill>
        <a:ln w="12700">
          <a:solidFill>
            <a:srgbClr val="CCCC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b="1" i="0" baseline="0"/>
            </a:pPr>
            <a:endParaRPr lang="sr-Latn-RS"/>
          </a:p>
        </c:txPr>
      </c:legendEntry>
      <c:layout>
        <c:manualLayout>
          <c:xMode val="edge"/>
          <c:yMode val="edge"/>
          <c:x val="0.10891081560862984"/>
          <c:y val="0.9088472321641613"/>
          <c:w val="0.75619673059539749"/>
          <c:h val="9.1152767835838699E-2"/>
        </c:manualLayout>
      </c:layout>
      <c:overlay val="0"/>
      <c:spPr>
        <a:solidFill>
          <a:srgbClr val="FFFFFF"/>
        </a:solidFill>
        <a:ln w="12700">
          <a:solidFill>
            <a:srgbClr val="CCCCFF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CCCC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91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63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29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0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64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89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1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3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6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9435-BACD-4254-AC35-E419DB4AFA8E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37F2-605F-437D-962B-1823530F9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8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3892" y="2681416"/>
            <a:ext cx="10280822" cy="185351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</a:t>
            </a:r>
            <a:r>
              <a:rPr lang="hr-HR" sz="6600" b="1" dirty="0" smtClean="0"/>
              <a:t>POLICIJSKA UPRAVA       ZAGREBAČKA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2" y="4683211"/>
            <a:ext cx="6400800" cy="1107989"/>
          </a:xfrm>
        </p:spPr>
        <p:txBody>
          <a:bodyPr>
            <a:normAutofit fontScale="325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      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sz="4000" dirty="0" smtClean="0">
                <a:solidFill>
                  <a:schemeClr val="tx1"/>
                </a:solidFill>
              </a:rPr>
              <a:t>Pripremni seminar – stručno usavršavanje djelatnika autoškoli, 23.10.2018.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" y="61784"/>
            <a:ext cx="2150076" cy="21871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22" y="61784"/>
            <a:ext cx="21907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4" y="650789"/>
            <a:ext cx="10536194" cy="568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403630" y="1258529"/>
            <a:ext cx="22272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4287"/>
              </p:ext>
            </p:extLst>
          </p:nvPr>
        </p:nvGraphicFramePr>
        <p:xfrm>
          <a:off x="1730375" y="717550"/>
          <a:ext cx="8613775" cy="542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Radni list" r:id="rId4" imgW="4714900" imgH="4448250" progId="Excel.Sheet.8">
                  <p:embed/>
                </p:oleObj>
              </mc:Choice>
              <mc:Fallback>
                <p:oleObj name="Radni list" r:id="rId4" imgW="4714900" imgH="444825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717550"/>
                        <a:ext cx="8613775" cy="542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111045" y="619432"/>
            <a:ext cx="10176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SUDIONICI KOJI SU IZAZVALI NESREĆE S POGINULIM OSOBAMA S NEDOPUŠTENOM KONCENTRACIJOM ALKOHOLA </a:t>
            </a:r>
          </a:p>
          <a:p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Vozači pod utjecajem alkohola sudjelovali su u 773 nesreće, </a:t>
            </a:r>
            <a:r>
              <a:rPr lang="hr-HR" dirty="0">
                <a:solidFill>
                  <a:srgbClr val="FF0000"/>
                </a:solidFill>
              </a:rPr>
              <a:t>odnosno prosječno u svakoj sedmoj nesreći </a:t>
            </a:r>
            <a:r>
              <a:rPr lang="hr-HR" dirty="0"/>
              <a:t>od ukupno 5.684 nesreće.</a:t>
            </a:r>
          </a:p>
          <a:p>
            <a:endParaRPr lang="hr-HR" dirty="0"/>
          </a:p>
          <a:p>
            <a:r>
              <a:rPr lang="hr-HR" dirty="0"/>
              <a:t>	U 9 od ukupno 36 ili </a:t>
            </a:r>
            <a:r>
              <a:rPr lang="hr-HR" dirty="0">
                <a:solidFill>
                  <a:srgbClr val="FF0000"/>
                </a:solidFill>
              </a:rPr>
              <a:t>25,0% </a:t>
            </a:r>
            <a:r>
              <a:rPr lang="hr-HR" dirty="0"/>
              <a:t>(2017. god. u 14 od ukupno 32 ili 43,7 posto) nesreća s poginulim osobama, osoba je bila pod utjecajem nedozvoljene koncentracije alkohola, i to:</a:t>
            </a:r>
          </a:p>
          <a:p>
            <a:r>
              <a:rPr lang="hr-HR" dirty="0"/>
              <a:t>		 		</a:t>
            </a:r>
          </a:p>
          <a:p>
            <a:r>
              <a:rPr lang="hr-HR" dirty="0" smtClean="0"/>
              <a:t>		- </a:t>
            </a:r>
            <a:r>
              <a:rPr lang="hr-HR" dirty="0"/>
              <a:t>od 0,5 do 1,         - 0 osoba </a:t>
            </a:r>
          </a:p>
          <a:p>
            <a:r>
              <a:rPr lang="hr-HR" dirty="0"/>
              <a:t>		- od 1,0 do 1,5       - 5 osoba</a:t>
            </a:r>
          </a:p>
          <a:p>
            <a:r>
              <a:rPr lang="hr-HR" dirty="0"/>
              <a:t>		- preko </a:t>
            </a:r>
            <a:r>
              <a:rPr lang="hr-HR" dirty="0" smtClean="0"/>
              <a:t>1,5             -  </a:t>
            </a:r>
            <a:r>
              <a:rPr lang="hr-HR" dirty="0"/>
              <a:t>4 osobe </a:t>
            </a:r>
          </a:p>
          <a:p>
            <a:endParaRPr lang="hr-HR" dirty="0"/>
          </a:p>
          <a:p>
            <a:r>
              <a:rPr lang="hr-HR" dirty="0"/>
              <a:t>		U 2018. god. utvrdili smo ukupno 121.075 prometnih prekršaja, </a:t>
            </a:r>
            <a:r>
              <a:rPr lang="hr-HR" b="1" dirty="0">
                <a:solidFill>
                  <a:srgbClr val="FF0000"/>
                </a:solidFill>
              </a:rPr>
              <a:t>od kojih je 4.734 prekršaj vožnje pod utjecajem alkohola, dok je </a:t>
            </a:r>
            <a:r>
              <a:rPr lang="hr-HR" b="1" dirty="0" err="1">
                <a:solidFill>
                  <a:srgbClr val="FF0000"/>
                </a:solidFill>
              </a:rPr>
              <a:t>alkotestiranje</a:t>
            </a:r>
            <a:r>
              <a:rPr lang="hr-HR" b="1" dirty="0">
                <a:solidFill>
                  <a:srgbClr val="FF0000"/>
                </a:solidFill>
              </a:rPr>
              <a:t> odbilo 319 vozača.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29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13" y="698090"/>
            <a:ext cx="9379974" cy="55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14616" y="914400"/>
            <a:ext cx="90451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HVALA NA PAŽNJI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kmisic@mup.hr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0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STATISTIKA RH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929606"/>
            <a:ext cx="4762500" cy="4143375"/>
          </a:xfrm>
        </p:spPr>
      </p:pic>
    </p:spTree>
    <p:extLst>
      <p:ext uri="{BB962C8B-B14F-4D97-AF65-F5344CB8AC3E}">
        <p14:creationId xmlns:p14="http://schemas.microsoft.com/office/powerpoint/2010/main" val="936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60" y="-56678684"/>
            <a:ext cx="9231224" cy="489585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89864"/>
              </p:ext>
            </p:extLst>
          </p:nvPr>
        </p:nvGraphicFramePr>
        <p:xfrm>
          <a:off x="1837037" y="543700"/>
          <a:ext cx="8608540" cy="5641760"/>
        </p:xfrm>
        <a:graphic>
          <a:graphicData uri="http://schemas.openxmlformats.org/drawingml/2006/table">
            <a:tbl>
              <a:tblPr/>
              <a:tblGrid>
                <a:gridCol w="1327758"/>
                <a:gridCol w="1677934"/>
                <a:gridCol w="1400712"/>
                <a:gridCol w="1400712"/>
                <a:gridCol w="1400712"/>
                <a:gridCol w="1400712"/>
              </a:tblGrid>
              <a:tr h="8110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KARAKTERISTIČNI BROJČANI POKAZATELJI O PROMETNIM</a:t>
                      </a:r>
                      <a:b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NESREĆAMA U 2017. I 2018. GODINI</a:t>
                      </a:r>
                      <a:b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- DEVET MJESECI -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0418"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43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Usporedba '17. i '18.g.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9743"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2017.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2018.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razlika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68"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PROMETNE NESREĆE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U K U P N 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25.829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25.270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-559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-2,2%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S NASTRADALIMA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8.292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8.093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-199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- s poginulima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- s ozlijeđenima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8.072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7.866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-206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S MATERIJALNOM ŠTETOM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17.537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17.177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-360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85"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r-H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9" marR="7119" marT="71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effectLst/>
                          <a:latin typeface="Arial" panose="020B0604020202020204" pitchFamily="34" charset="0"/>
                        </a:rPr>
                        <a:t>NASTRADALE OSOBE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U K U P N 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11.325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11.122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-203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POGINULO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OZLIJEĐENO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11.085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10.882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-203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- teško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2.146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2.148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effectLst/>
                          <a:latin typeface="Arial" panose="020B0604020202020204" pitchFamily="34" charset="0"/>
                        </a:rPr>
                        <a:t>- lako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8.939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8.734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>
                          <a:effectLst/>
                          <a:latin typeface="Arial" panose="020B0604020202020204" pitchFamily="34" charset="0"/>
                        </a:rPr>
                        <a:t>-205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1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339160"/>
              </p:ext>
            </p:extLst>
          </p:nvPr>
        </p:nvGraphicFramePr>
        <p:xfrm>
          <a:off x="1396181" y="716691"/>
          <a:ext cx="9543668" cy="543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1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13328"/>
              </p:ext>
            </p:extLst>
          </p:nvPr>
        </p:nvGraphicFramePr>
        <p:xfrm>
          <a:off x="1178013" y="469559"/>
          <a:ext cx="10132537" cy="6469470"/>
        </p:xfrm>
        <a:graphic>
          <a:graphicData uri="http://schemas.openxmlformats.org/drawingml/2006/table">
            <a:tbl>
              <a:tblPr/>
              <a:tblGrid>
                <a:gridCol w="1559361"/>
                <a:gridCol w="568241"/>
                <a:gridCol w="568241"/>
                <a:gridCol w="568241"/>
                <a:gridCol w="568241"/>
                <a:gridCol w="568241"/>
                <a:gridCol w="594673"/>
                <a:gridCol w="594673"/>
                <a:gridCol w="568241"/>
                <a:gridCol w="568241"/>
                <a:gridCol w="568241"/>
                <a:gridCol w="568241"/>
                <a:gridCol w="568241"/>
                <a:gridCol w="568241"/>
                <a:gridCol w="568241"/>
                <a:gridCol w="564938"/>
              </a:tblGrid>
              <a:tr h="455217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hr-H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Stradavanja u prometnim nesrećama </a:t>
                      </a:r>
                      <a:r>
                        <a:rPr lang="hr-HR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prema okolnostima (uzrocima) </a:t>
                      </a:r>
                      <a:r>
                        <a:rPr lang="hr-H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koje su im prethodile u 2017. i 2018. godini</a:t>
                      </a:r>
                      <a:br>
                        <a:rPr lang="hr-H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DEVET MJESECI -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7580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OKOLNOSTI KOJE SU PRETHODILE PROMETNIM NESREĆAMA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STRADAVANJA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543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poginuli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TTO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LTO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ukupno ozlijeđeni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ukupno nastradali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22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'17.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'18./'17.</a:t>
                      </a:r>
                      <a:b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'17.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'18./'17.</a:t>
                      </a:r>
                      <a:b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'17.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'18./'17.</a:t>
                      </a:r>
                      <a:b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'17.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'18./'17.</a:t>
                      </a:r>
                      <a:b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'17.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'18./'17.</a:t>
                      </a:r>
                      <a:b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>
                          <a:effectLst/>
                          <a:latin typeface="Arial" panose="020B0604020202020204" pitchFamily="34" charset="0"/>
                        </a:rPr>
                        <a:t>Nepropisna brzina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-15,6%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Brzina neprimjerena uvjetima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40,3%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680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2.446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3.148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3.106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3.225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3.214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Vožnja na nedovoljnoj udaljenosti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954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1.029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1.036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852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Zakašnjelo uočavanje opasnosti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116,7%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39,0%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41,0%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Nepropisno pretjecanje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-64,7%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Nepropisno obilaženje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17,3%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Nepropisno mimoilaženje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-38,9%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Nepropisno uključivanje u promet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-66,7%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-9,7%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-10,1%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Nepropisno skretanje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-5,3%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Nepoštivanje prednosti prolaska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-52,9%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1.684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1.618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1.900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1.975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1.908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Nepoštivanje svjetlosnog znaka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-4,2%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Nepropisno kretanje vozila na kolniku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-23,7%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871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1.078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effectLst/>
                          <a:latin typeface="Arial" panose="020B0604020202020204" pitchFamily="34" charset="0"/>
                        </a:rPr>
                        <a:t>Pogreške-propusti pješaka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-33,3%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31,6%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effectLst/>
                          <a:latin typeface="Arial" panose="020B0604020202020204" pitchFamily="34" charset="0"/>
                        </a:rPr>
                        <a:t>Neočekivana pojava opasnosti na cesti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4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Ostale okolnosti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1.517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1.504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1.557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1.542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33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2.146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2.148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8.939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8.734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11.085</a:t>
                      </a:r>
                    </a:p>
                  </a:txBody>
                  <a:tcPr marL="5885" marR="5885" marT="58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10.882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effectLst/>
                          <a:latin typeface="Arial" panose="020B0604020202020204" pitchFamily="34" charset="0"/>
                        </a:rPr>
                        <a:t>11.325</a:t>
                      </a:r>
                    </a:p>
                  </a:txBody>
                  <a:tcPr marL="5885" marR="5885" marT="5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11.122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54311"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595"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311"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311"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027">
                <a:tc>
                  <a:txBody>
                    <a:bodyPr/>
                    <a:lstStyle/>
                    <a:p>
                      <a:pPr algn="ctr" fontAlgn="ctr"/>
                      <a:endParaRPr lang="hr-HR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5" marR="5885" marT="58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3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82811" y="433173"/>
            <a:ext cx="479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MLADI VOZAČI RH</a:t>
            </a:r>
            <a:endParaRPr lang="hr-HR" sz="3200" b="1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72725"/>
              </p:ext>
            </p:extLst>
          </p:nvPr>
        </p:nvGraphicFramePr>
        <p:xfrm>
          <a:off x="650790" y="930881"/>
          <a:ext cx="10190206" cy="5235385"/>
        </p:xfrm>
        <a:graphic>
          <a:graphicData uri="http://schemas.openxmlformats.org/drawingml/2006/table">
            <a:tbl>
              <a:tblPr/>
              <a:tblGrid>
                <a:gridCol w="3080759"/>
                <a:gridCol w="1320324"/>
                <a:gridCol w="1303398"/>
                <a:gridCol w="1100271"/>
                <a:gridCol w="1117200"/>
                <a:gridCol w="1151054"/>
                <a:gridCol w="1117200"/>
              </a:tblGrid>
              <a:tr h="10415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KARAKTERISTIČNI BROJČANI POKAZATELJI O PROMETNIM</a:t>
                      </a:r>
                      <a:b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NESREĆAMA KOJE SU SKRIVILI MLADI VOZAČI</a:t>
                      </a:r>
                      <a:b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U 2017. I 2018. GODINI</a:t>
                      </a:r>
                      <a:b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000" b="1" i="0" u="none" strike="noStrike" dirty="0">
                          <a:effectLst/>
                          <a:latin typeface="Arial" panose="020B0604020202020204" pitchFamily="34" charset="0"/>
                        </a:rPr>
                        <a:t>-DEVET MJESECI -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8815">
                <a:tc gridSpan="7">
                  <a:txBody>
                    <a:bodyPr/>
                    <a:lstStyle/>
                    <a:p>
                      <a:pPr algn="ctr" fontAlgn="ctr"/>
                      <a:endParaRPr lang="hr-H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0756">
                <a:tc gridSpan="3"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0" marR="6560" marT="65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Usporedba </a:t>
                      </a:r>
                      <a:b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'17. i '18.g.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Udjel u broju svih nesreća i stradavanja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0921">
                <a:tc>
                  <a:txBody>
                    <a:bodyPr/>
                    <a:lstStyle/>
                    <a:p>
                      <a:pPr algn="ctr" fontAlgn="ctr"/>
                      <a:endParaRPr lang="hr-H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2017.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2018.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razlika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2017.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2018.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6192">
                <a:tc gridSpan="7">
                  <a:txBody>
                    <a:bodyPr/>
                    <a:lstStyle/>
                    <a:p>
                      <a:pPr algn="ctr" fontAlgn="ctr"/>
                      <a:endParaRPr lang="hr-H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67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effectLst/>
                          <a:latin typeface="Arial" panose="020B0604020202020204" pitchFamily="34" charset="0"/>
                        </a:rPr>
                        <a:t>PROMETNE NESREĆE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Arial" panose="020B0604020202020204" pitchFamily="34" charset="0"/>
                        </a:rPr>
                        <a:t>U K U P N 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2 484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2 384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- 100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S NASTRADALIMA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912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861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- 51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- s poginulima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24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26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- s ozlijeđenima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888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835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- 53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-6,0%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S MATERIJALNOM ŠTETOM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1 572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1 523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- 49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 gridSpan="7"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67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effectLst/>
                          <a:latin typeface="Arial" panose="020B0604020202020204" pitchFamily="34" charset="0"/>
                        </a:rPr>
                        <a:t>NASTRADALE OSOBE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U K U P N 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1 345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1 307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- 38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-2,8%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POGINULO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3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OZLIJEĐENO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1 320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1 279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- 41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- teško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223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 220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- 3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Arial" panose="020B0604020202020204" pitchFamily="34" charset="0"/>
                        </a:rPr>
                        <a:t>- lako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1 097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1 059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- 38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6560" marR="6560" marT="65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12,3%</a:t>
                      </a:r>
                    </a:p>
                  </a:txBody>
                  <a:tcPr marL="6560" marR="6560" marT="65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14" y="1612490"/>
            <a:ext cx="4926227" cy="482949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771135" y="453081"/>
            <a:ext cx="8031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                  STATISTIKA PU ZAGREBAČKA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938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98805" y="2753032"/>
            <a:ext cx="196690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0706"/>
              </p:ext>
            </p:extLst>
          </p:nvPr>
        </p:nvGraphicFramePr>
        <p:xfrm>
          <a:off x="1553498" y="599768"/>
          <a:ext cx="7944464" cy="550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Radni list" r:id="rId4" imgW="5105513" imgH="2181330" progId="Excel.Sheet.8">
                  <p:embed/>
                </p:oleObj>
              </mc:Choice>
              <mc:Fallback>
                <p:oleObj name="Radni list" r:id="rId4" imgW="5105513" imgH="218133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498" y="599768"/>
                        <a:ext cx="7944464" cy="550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0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508"/>
            <a:ext cx="9144000" cy="59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858</Words>
  <Application>Microsoft Office PowerPoint</Application>
  <PresentationFormat>Prilagođeno</PresentationFormat>
  <Paragraphs>456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6" baseType="lpstr">
      <vt:lpstr>Tema sustava Office</vt:lpstr>
      <vt:lpstr>Radni list</vt:lpstr>
      <vt:lpstr> POLICIJSKA UPRAVA       ZAGREBAČKA</vt:lpstr>
      <vt:lpstr>STATISTIKA RH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MUP 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Mišić Krešimir</dc:creator>
  <cp:lastModifiedBy>Dario Laštre</cp:lastModifiedBy>
  <cp:revision>20</cp:revision>
  <dcterms:created xsi:type="dcterms:W3CDTF">2018-03-08T14:41:18Z</dcterms:created>
  <dcterms:modified xsi:type="dcterms:W3CDTF">2018-10-23T11:01:45Z</dcterms:modified>
</cp:coreProperties>
</file>